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E7E-AEB8-4B5E-8ED8-CC984B76D60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1D92-09F8-4B3C-A749-D479FC60E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1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E7E-AEB8-4B5E-8ED8-CC984B76D60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1D92-09F8-4B3C-A749-D479FC60E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2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E7E-AEB8-4B5E-8ED8-CC984B76D60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1D92-09F8-4B3C-A749-D479FC60E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7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E7E-AEB8-4B5E-8ED8-CC984B76D60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1D92-09F8-4B3C-A749-D479FC60E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2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E7E-AEB8-4B5E-8ED8-CC984B76D60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1D92-09F8-4B3C-A749-D479FC60E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8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E7E-AEB8-4B5E-8ED8-CC984B76D60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1D92-09F8-4B3C-A749-D479FC60E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2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E7E-AEB8-4B5E-8ED8-CC984B76D60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1D92-09F8-4B3C-A749-D479FC60E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1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E7E-AEB8-4B5E-8ED8-CC984B76D60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1D92-09F8-4B3C-A749-D479FC60E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6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E7E-AEB8-4B5E-8ED8-CC984B76D60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1D92-09F8-4B3C-A749-D479FC60E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1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E7E-AEB8-4B5E-8ED8-CC984B76D60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1D92-09F8-4B3C-A749-D479FC60E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6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E7E-AEB8-4B5E-8ED8-CC984B76D60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1D92-09F8-4B3C-A749-D479FC60E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5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66E7E-AEB8-4B5E-8ED8-CC984B76D60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F1D92-09F8-4B3C-A749-D479FC60E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1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IQ" sz="4000" b="1" dirty="0"/>
              <a:t>البروتينات – التركيب والوضيفة </a:t>
            </a:r>
            <a:r>
              <a:rPr lang="en-US" sz="4000" b="1" dirty="0" smtClean="0"/>
              <a:t>    Proteins- </a:t>
            </a:r>
            <a:r>
              <a:rPr lang="en-US" sz="4000" b="1" dirty="0"/>
              <a:t>Structure and function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640960" cy="3888432"/>
          </a:xfrm>
        </p:spPr>
        <p:txBody>
          <a:bodyPr/>
          <a:lstStyle/>
          <a:p>
            <a:r>
              <a:rPr lang="ar-IQ" b="1" u="sng" dirty="0" smtClean="0">
                <a:solidFill>
                  <a:srgbClr val="FF0000"/>
                </a:solidFill>
              </a:rPr>
              <a:t>البروتينات</a:t>
            </a:r>
            <a:r>
              <a:rPr lang="ar-SA" dirty="0">
                <a:solidFill>
                  <a:srgbClr val="FF0000"/>
                </a:solidFill>
              </a:rPr>
              <a:t>: </a:t>
            </a:r>
            <a:r>
              <a:rPr lang="ar-SA" sz="2800" dirty="0">
                <a:solidFill>
                  <a:schemeClr val="tx1"/>
                </a:solidFill>
              </a:rPr>
              <a:t>مركبات عضوية تحتوى على عناصر </a:t>
            </a:r>
            <a:r>
              <a:rPr lang="ar-SA" sz="2800" dirty="0" smtClean="0">
                <a:solidFill>
                  <a:schemeClr val="tx1"/>
                </a:solidFill>
              </a:rPr>
              <a:t>الك</a:t>
            </a:r>
            <a:r>
              <a:rPr lang="ar-IQ" sz="2800" dirty="0" smtClean="0">
                <a:solidFill>
                  <a:schemeClr val="tx1"/>
                </a:solidFill>
              </a:rPr>
              <a:t>ا</a:t>
            </a:r>
            <a:r>
              <a:rPr lang="ar-SA" sz="2800" dirty="0" smtClean="0">
                <a:solidFill>
                  <a:schemeClr val="tx1"/>
                </a:solidFill>
              </a:rPr>
              <a:t>ربون </a:t>
            </a:r>
            <a:r>
              <a:rPr lang="ar-SA" sz="2800" dirty="0">
                <a:solidFill>
                  <a:schemeClr val="tx1"/>
                </a:solidFill>
              </a:rPr>
              <a:t>والهيدروجين  والأوكسجين  والنتروجين وتتكون من وحدات  تعرف  بالأحماض الأمينيه مترابطة مع بعضها بواسطة اصرة ببتيديه. والبروتينات مركبات ذات اوزان 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r>
              <a:rPr lang="ar-SA" sz="2800" dirty="0" smtClean="0">
                <a:solidFill>
                  <a:schemeClr val="tx1"/>
                </a:solidFill>
              </a:rPr>
              <a:t>جزيئية </a:t>
            </a:r>
            <a:r>
              <a:rPr lang="ar-SA" sz="2800" dirty="0">
                <a:solidFill>
                  <a:schemeClr val="tx1"/>
                </a:solidFill>
              </a:rPr>
              <a:t>عالية . الأصل اليوناني لكلمة بروتين يعني الأول أهمية أو </a:t>
            </a:r>
            <a:r>
              <a:rPr lang="ar-SA" sz="2800" dirty="0" smtClean="0">
                <a:solidFill>
                  <a:schemeClr val="tx1"/>
                </a:solidFill>
              </a:rPr>
              <a:t>الأساس</a:t>
            </a:r>
            <a:endParaRPr lang="en-US" dirty="0" smtClean="0">
              <a:solidFill>
                <a:schemeClr val="tx1"/>
              </a:solidFill>
            </a:endParaRPr>
          </a:p>
          <a:p>
            <a:pPr algn="r" rtl="1"/>
            <a:endParaRPr lang="en-US" dirty="0" smtClean="0">
              <a:solidFill>
                <a:schemeClr val="tx1"/>
              </a:solidFill>
            </a:endParaRPr>
          </a:p>
          <a:p>
            <a:pPr rt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72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rtl="1"/>
            <a:r>
              <a:rPr lang="ar-IQ" sz="3200" b="1" dirty="0">
                <a:solidFill>
                  <a:srgbClr val="FF0000"/>
                </a:solidFill>
              </a:rPr>
              <a:t>الاحماض الامينيه الشائعة في البروتينات 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16979"/>
            <a:ext cx="8208911" cy="575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475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IQ" sz="3600" b="1" dirty="0">
                <a:solidFill>
                  <a:srgbClr val="FF0000"/>
                </a:solidFill>
              </a:rPr>
              <a:t>تكوين البروتين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dirty="0"/>
              <a:t>يتكون البروتين من ارتباط الاحماض الأمينية مع بعضها بروابط أميدية (ببتيدية) مكونة سلسلة طويلة من الجزيئات (بوليمر) ذات كتلة جزئية كبيرة تتراوح بين أربعين ألف وأربعين مليون </a:t>
            </a:r>
            <a:r>
              <a:rPr lang="ar-SA" sz="2800" dirty="0" smtClean="0"/>
              <a:t>.</a:t>
            </a:r>
            <a:endParaRPr lang="ar-IQ" sz="2800" dirty="0" smtClean="0"/>
          </a:p>
          <a:p>
            <a:pPr marL="0" indent="0" algn="r" rtl="1">
              <a:buNone/>
            </a:pPr>
            <a:endParaRPr lang="en-US" sz="2800" dirty="0"/>
          </a:p>
          <a:p>
            <a:pPr marL="0" indent="0" algn="r" rtl="1">
              <a:buNone/>
            </a:pPr>
            <a:r>
              <a:rPr lang="ar-SA" sz="2800" dirty="0"/>
              <a:t> </a:t>
            </a:r>
            <a:endParaRPr lang="en-US" sz="2800" dirty="0"/>
          </a:p>
          <a:p>
            <a:pPr marL="0" indent="0" algn="r" rtl="1">
              <a:buNone/>
            </a:pP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889248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2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8064895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600" b="1" dirty="0">
                <a:solidFill>
                  <a:srgbClr val="FF0000"/>
                </a:solidFill>
              </a:rPr>
              <a:t>تركيب البروتينات </a:t>
            </a:r>
            <a:r>
              <a:rPr lang="en-US" sz="3600" b="1" dirty="0" smtClean="0">
                <a:solidFill>
                  <a:srgbClr val="FF0000"/>
                </a:solidFill>
              </a:rPr>
              <a:t>Structures </a:t>
            </a:r>
            <a:r>
              <a:rPr lang="en-US" sz="3600" b="1" dirty="0">
                <a:solidFill>
                  <a:srgbClr val="FF0000"/>
                </a:solidFill>
              </a:rPr>
              <a:t>of proteins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r" rtl="1">
              <a:buNone/>
            </a:pPr>
            <a:r>
              <a:rPr lang="ar-S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أولا: التركيب أو البناء الأولي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structure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rtl="1"/>
            <a:r>
              <a:rPr lang="ar-SA" dirty="0"/>
              <a:t>هو عبارة عن بروتين تكون فيه الأحماض الأمينية مرتبطة مع بعضها البعض بواسطة روابط ببتيدية في ترتيب خطي. </a:t>
            </a:r>
            <a:endParaRPr lang="en-US" dirty="0"/>
          </a:p>
          <a:p>
            <a:pPr algn="r" rtl="1"/>
            <a:r>
              <a:rPr lang="ar-SA" dirty="0"/>
              <a:t>لا توجد أي روابط أو قوى أخرى بين الأحماض الأمينية</a:t>
            </a:r>
            <a:r>
              <a:rPr lang="ar-SA" dirty="0" smtClean="0"/>
              <a:t>.</a:t>
            </a:r>
            <a:endParaRPr lang="ar-IQ" dirty="0" smtClean="0"/>
          </a:p>
          <a:p>
            <a:pPr marL="0" indent="0" algn="r" rtl="1">
              <a:buNone/>
            </a:pP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864096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73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ثانيا:  التركيب أو البناء الثانوي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Secondary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endParaRPr lang="ar-IQ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SA" dirty="0"/>
              <a:t>تتنظم السلاسل الببتيدية فى شكل حلزوني </a:t>
            </a:r>
            <a:r>
              <a:rPr lang="en-US" dirty="0"/>
              <a:t> (Helical) </a:t>
            </a:r>
            <a:r>
              <a:rPr lang="ar-SA" dirty="0"/>
              <a:t>أو في شكل صفائح مطوية </a:t>
            </a:r>
            <a:r>
              <a:rPr lang="en-US" dirty="0"/>
              <a:t>Pleated sheet) </a:t>
            </a:r>
            <a:r>
              <a:rPr lang="ar-SA" dirty="0"/>
              <a:t>) أو بشكل عشوائي </a:t>
            </a:r>
            <a:r>
              <a:rPr lang="en-US" dirty="0"/>
              <a:t>(</a:t>
            </a:r>
            <a:r>
              <a:rPr lang="en-US" dirty="0" smtClean="0"/>
              <a:t>Random)</a:t>
            </a:r>
            <a:r>
              <a:rPr lang="ar-IQ" dirty="0" smtClean="0"/>
              <a:t> </a:t>
            </a:r>
            <a:r>
              <a:rPr lang="ar-SA" dirty="0" smtClean="0"/>
              <a:t>ويساعد </a:t>
            </a:r>
            <a:r>
              <a:rPr lang="ar-SA" dirty="0"/>
              <a:t>على تنظيم البروتينات بتلك الأشكال تكون روابط هيدروجينية بين ذرة الهيدروجين التابعة لمجموعة الأمين في أحد الأحماض الأمينية وذرة الأوكسجين التابعة لمجموعة الكربوكسيل التابعة لحامض أميني آخر </a:t>
            </a:r>
            <a:r>
              <a:rPr lang="en-US" dirty="0"/>
              <a:t>C=O  ----- H-N)  </a:t>
            </a:r>
            <a:r>
              <a:rPr lang="ar-SA" dirty="0"/>
              <a:t>) يبعد عن الأول بثلاث وحدات أمينية في السلسلة الببتيدية الواحدة أو تكون الرابطة الهيدروجينية بين سلسلتين ببتيدية تكرار الروابط الهيدروجينية بهذه الطريقة يعطى للجزيء شكلا حلزونيا.</a:t>
            </a:r>
            <a:endParaRPr lang="en-US" dirty="0"/>
          </a:p>
          <a:p>
            <a:pPr marL="0" indent="0" algn="r" rtl="1">
              <a:buNone/>
            </a:pP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244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70485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846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/>
          <a:lstStyle/>
          <a:p>
            <a:pPr marL="0" indent="0" algn="r" rtl="1">
              <a:buNone/>
            </a:pPr>
            <a:r>
              <a:rPr lang="ar-S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ثالثاً : التركيب أو البناء الثالثي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Tertiary structure</a:t>
            </a:r>
            <a:r>
              <a:rPr lang="ar-S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IQ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r" rtl="1">
              <a:buNone/>
            </a:pPr>
            <a:r>
              <a:rPr lang="ar-SA" dirty="0"/>
              <a:t>تلتف السلاسل الببتيدية وتنطوي وتنثني حتى تصبح على شكل كروي مثل كرة صوف النسيج.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رابعاً: التركيب أو البناء الرباعي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Quaternary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r>
              <a:rPr lang="ar-IQ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</a:p>
          <a:p>
            <a:pPr marL="0" indent="0" algn="r" rtl="1">
              <a:buNone/>
            </a:pPr>
            <a:r>
              <a:rPr lang="ar-SA" dirty="0"/>
              <a:t>هو ترابط مجموعات من الوحدات الثانوية للبروتين سواء كانت متشابهة أو غير متشابهة لتكون بوليمر صغير على هيئة حزمة.</a:t>
            </a:r>
            <a:endParaRPr lang="en-US" dirty="0"/>
          </a:p>
          <a:p>
            <a:pPr algn="r" rtl="1">
              <a:buFont typeface="Wingdings" pitchFamily="2" charset="2"/>
              <a:buChar char="ü"/>
            </a:pPr>
            <a:r>
              <a:rPr lang="ar-SA" dirty="0"/>
              <a:t>مثل الهيموكلوبين فهو تجمع من أربع جزيئات من البروتين (كل جزيئين من نوع واحد) وجزيء من صنف أخر هو الهيم.</a:t>
            </a:r>
            <a:endParaRPr lang="en-US" dirty="0"/>
          </a:p>
          <a:p>
            <a:pPr algn="r" rtl="1">
              <a:buFont typeface="Wingdings" pitchFamily="2" charset="2"/>
              <a:buChar char="ü"/>
            </a:pPr>
            <a:r>
              <a:rPr lang="ar-SA" dirty="0"/>
              <a:t>هرمون الأنسولين يتكون من سلسلتين مختلفتين من متعدد الببتيدات, يربطهما رابطتين من روابط ثنائي الكبريتيد</a:t>
            </a:r>
            <a:r>
              <a:rPr lang="ar-SA" dirty="0" smtClean="0"/>
              <a:t>.</a:t>
            </a:r>
            <a:endParaRPr lang="ar-IQ" dirty="0" smtClean="0"/>
          </a:p>
          <a:p>
            <a:pPr marL="0" indent="0" algn="r" rtl="1">
              <a:buNone/>
            </a:pP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683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260648"/>
            <a:ext cx="8795320" cy="720080"/>
          </a:xfrm>
        </p:spPr>
        <p:txBody>
          <a:bodyPr>
            <a:noAutofit/>
          </a:bodyPr>
          <a:lstStyle/>
          <a:p>
            <a:pPr rtl="1"/>
            <a:r>
              <a:rPr lang="ar-IQ" sz="3600" dirty="0" smtClean="0">
                <a:solidFill>
                  <a:srgbClr val="FF0000"/>
                </a:solidFill>
              </a:rPr>
              <a:t/>
            </a:r>
            <a:br>
              <a:rPr lang="ar-IQ" sz="3600" dirty="0" smtClean="0">
                <a:solidFill>
                  <a:srgbClr val="FF0000"/>
                </a:solidFill>
              </a:rPr>
            </a:br>
            <a:r>
              <a:rPr lang="ar-SA" sz="3600" b="1" i="1" dirty="0" smtClean="0">
                <a:solidFill>
                  <a:srgbClr val="FF0000"/>
                </a:solidFill>
              </a:rPr>
              <a:t> تخريب ( افساد) البروتين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تتوقف الوظيفة البيولوجية للبروتين على البناء الثلاثي بما فيه من انطواء وانثناء والتفاف, وهناك عوامل تفسد هذا الترتيب ومنها</a:t>
            </a:r>
            <a:r>
              <a:rPr lang="ar-S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r" rtl="1">
              <a:buFont typeface="+mj-lt"/>
              <a:buAutoNum type="alphaLcParenR"/>
            </a:pPr>
            <a:r>
              <a:rPr lang="ar-SA" sz="2800" b="1" dirty="0"/>
              <a:t>التسخين والتعرض لدرجات حرارة عالية</a:t>
            </a:r>
            <a:endParaRPr lang="en-US" sz="2800" dirty="0"/>
          </a:p>
          <a:p>
            <a:pPr marL="514350" indent="-514350" algn="r" rtl="1">
              <a:buFont typeface="+mj-lt"/>
              <a:buAutoNum type="alphaLcParenR"/>
            </a:pPr>
            <a:r>
              <a:rPr lang="ar-SA" sz="2800" b="1" dirty="0" smtClean="0"/>
              <a:t> </a:t>
            </a:r>
            <a:r>
              <a:rPr lang="ar-SA" sz="2800" b="1" dirty="0"/>
              <a:t>إضافة </a:t>
            </a:r>
            <a:r>
              <a:rPr lang="ar-SA" sz="2800" b="1" dirty="0" smtClean="0"/>
              <a:t>ح</a:t>
            </a:r>
            <a:r>
              <a:rPr lang="ar-IQ" sz="2800" b="1" smtClean="0"/>
              <a:t>ا</a:t>
            </a:r>
            <a:r>
              <a:rPr lang="ar-SA" sz="2800" b="1" smtClean="0"/>
              <a:t>مض </a:t>
            </a:r>
            <a:r>
              <a:rPr lang="ar-SA" sz="2800" b="1" dirty="0"/>
              <a:t>قوي أو قاعدة قوية (تغير</a:t>
            </a:r>
            <a:r>
              <a:rPr lang="en-US" sz="2800" b="1" dirty="0"/>
              <a:t>pH</a:t>
            </a:r>
            <a:r>
              <a:rPr lang="ar-SA" sz="2800" b="1" dirty="0"/>
              <a:t>).</a:t>
            </a:r>
            <a:endParaRPr lang="en-US" sz="2800" dirty="0"/>
          </a:p>
          <a:p>
            <a:pPr marL="514350" indent="-514350" algn="r" rtl="1">
              <a:buFont typeface="+mj-lt"/>
              <a:buAutoNum type="alphaLcParenR"/>
            </a:pPr>
            <a:r>
              <a:rPr lang="ar-SA" sz="2800" b="1" dirty="0" smtClean="0"/>
              <a:t> </a:t>
            </a:r>
            <a:r>
              <a:rPr lang="ar-SA" sz="2800" b="1" dirty="0"/>
              <a:t>الضوء والأشعة فوق بنفسجية</a:t>
            </a:r>
            <a:endParaRPr lang="en-US" sz="2800" dirty="0"/>
          </a:p>
          <a:p>
            <a:pPr marL="514350" indent="-514350" algn="r" rtl="1">
              <a:buFont typeface="+mj-lt"/>
              <a:buAutoNum type="alphaLcParenR"/>
            </a:pPr>
            <a:r>
              <a:rPr lang="ar-SA" sz="2800" b="1" dirty="0" smtClean="0"/>
              <a:t> </a:t>
            </a:r>
            <a:r>
              <a:rPr lang="ar-SA" sz="2800" b="1" dirty="0"/>
              <a:t>أشعة </a:t>
            </a:r>
            <a:r>
              <a:rPr lang="en-US" sz="2800" b="1" dirty="0"/>
              <a:t>X</a:t>
            </a:r>
            <a:endParaRPr lang="en-US" sz="28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b="1" dirty="0"/>
              <a:t>تعرضه لتركيزات عالية من مركبات قطبية مثل اليوريا والكحول</a:t>
            </a:r>
            <a:endParaRPr lang="en-US" sz="2800" dirty="0"/>
          </a:p>
          <a:p>
            <a:pPr marL="0" indent="0" algn="r" rtl="1">
              <a:buNone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386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r" rtl="1">
              <a:buNone/>
            </a:pPr>
            <a:r>
              <a:rPr lang="ar-S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أهم التغيرات التي تحدث للبروتين عند حدوث </a:t>
            </a:r>
            <a:r>
              <a:rPr lang="ar-S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الإفساد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r" rtl="1">
              <a:buFont typeface="+mj-lt"/>
              <a:buAutoNum type="alphaLcParenR"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 algn="r" rtl="1">
              <a:buFont typeface="+mj-lt"/>
              <a:buAutoNum type="alphaLcParenR"/>
            </a:pPr>
            <a:r>
              <a:rPr lang="ar-SA" b="1" dirty="0"/>
              <a:t>نقص أو فقد الفاعلية البيولوجية الخاصة بالبروتين.</a:t>
            </a:r>
            <a:endParaRPr lang="en-US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b="1" dirty="0"/>
              <a:t>يغير شكل وحجم الجزيء.</a:t>
            </a:r>
            <a:endParaRPr lang="en-US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b="1" dirty="0"/>
              <a:t>تنقص فاعلية العديد من المجموعات الكيميائية الموجودة في الجزيء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293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وظائف البروتينات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of proteins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marL="514350" lvl="0" indent="-514350" algn="r" rtl="1">
              <a:buFont typeface="+mj-lt"/>
              <a:buAutoNum type="alphaLcPeriod"/>
            </a:pPr>
            <a:r>
              <a:rPr lang="ar-SA" dirty="0"/>
              <a:t>العدید منها ذو نشاط وظیفي كالإنزیمات. مثل </a:t>
            </a:r>
            <a:r>
              <a:rPr lang="ar-SA"/>
              <a:t>انزيم </a:t>
            </a:r>
            <a:r>
              <a:rPr lang="ar-SA" smtClean="0"/>
              <a:t>الرايبونيوكليز</a:t>
            </a:r>
            <a:r>
              <a:rPr lang="ar-SA" dirty="0"/>
              <a:t>.</a:t>
            </a:r>
            <a:endParaRPr lang="en-US" dirty="0"/>
          </a:p>
          <a:p>
            <a:pPr marL="514350" lvl="0" indent="-514350" algn="r" rtl="1">
              <a:buFont typeface="+mj-lt"/>
              <a:buAutoNum type="alphaLcPeriod"/>
            </a:pPr>
            <a:r>
              <a:rPr lang="ar-SA" dirty="0"/>
              <a:t>كمكونات تركیبیة في الخلیة. مثل الكيراتين </a:t>
            </a:r>
            <a:r>
              <a:rPr lang="en-US" dirty="0"/>
              <a:t>Keratin</a:t>
            </a:r>
            <a:r>
              <a:rPr lang="ar-IQ" dirty="0"/>
              <a:t> الذي يدخل في تراكيب الجلد والشعر والاضافر والريش.</a:t>
            </a:r>
            <a:endParaRPr lang="en-US" dirty="0"/>
          </a:p>
          <a:p>
            <a:pPr marL="514350" lvl="0" indent="-514350" algn="r" rtl="1">
              <a:buFont typeface="+mj-lt"/>
              <a:buAutoNum type="alphaLcPeriod"/>
            </a:pPr>
            <a:r>
              <a:rPr lang="ar-SA" dirty="0"/>
              <a:t>منظم أساسي للحموضة </a:t>
            </a:r>
            <a:r>
              <a:rPr lang="en-US" dirty="0"/>
              <a:t>pH) </a:t>
            </a:r>
            <a:r>
              <a:rPr lang="ar-SA" dirty="0"/>
              <a:t>) في الخلیة. أذ تؤدي بروتينات بلازما الدم وخصوصاً الالبومين دوراً مهماً في المحافظة على الضغط الازموزي للخلايا النسيجية وابقاء الاس الهيدروجيني بالمعدل الطبيعي </a:t>
            </a:r>
            <a:r>
              <a:rPr lang="en-US" dirty="0"/>
              <a:t>pH 7.4</a:t>
            </a:r>
            <a:r>
              <a:rPr lang="ar-IQ" dirty="0"/>
              <a:t>.</a:t>
            </a:r>
            <a:endParaRPr lang="en-US" dirty="0"/>
          </a:p>
          <a:p>
            <a:pPr marL="514350" lvl="0" indent="-514350" algn="r" rtl="1">
              <a:buFont typeface="+mj-lt"/>
              <a:buAutoNum type="alphaLcPeriod"/>
            </a:pPr>
            <a:r>
              <a:rPr lang="ar-SA" dirty="0"/>
              <a:t>مصدر طاقة للكائن الحى عندما تنضب موارده من الطاقة.</a:t>
            </a:r>
            <a:endParaRPr lang="en-US" dirty="0"/>
          </a:p>
          <a:p>
            <a:pPr marL="514350" lvl="0" indent="-514350" algn="r" rtl="1">
              <a:buFont typeface="+mj-lt"/>
              <a:buAutoNum type="alphaLcPeriod"/>
            </a:pPr>
            <a:r>
              <a:rPr lang="ar-IQ" dirty="0"/>
              <a:t>تنقل بعض المواد داخل جسم الكائن الحي. مثلاً ينقل الهيموكلوبين الاوكسجين من الرئتين الى الانسجة المختلفة.</a:t>
            </a:r>
            <a:endParaRPr lang="en-US" dirty="0"/>
          </a:p>
          <a:p>
            <a:pPr marL="514350" indent="-514350" algn="r" rtl="1">
              <a:buFont typeface="+mj-lt"/>
              <a:buAutoNum type="alphaLcPeriod"/>
            </a:pPr>
            <a:r>
              <a:rPr lang="ar-IQ" dirty="0"/>
              <a:t>كهرمونات </a:t>
            </a:r>
            <a:r>
              <a:rPr lang="en-US" dirty="0"/>
              <a:t>Hormones</a:t>
            </a:r>
            <a:r>
              <a:rPr lang="ar-IQ" dirty="0"/>
              <a:t> : مثل هرمون الإنسولين </a:t>
            </a:r>
            <a:r>
              <a:rPr lang="en-US" dirty="0"/>
              <a:t>Insulin</a:t>
            </a:r>
            <a:r>
              <a:rPr lang="ar-IQ" dirty="0"/>
              <a:t> الذي يفرز من البنكرياس ويقوم بتنظيم العمليات الحياتية لسكر الكلكوز ونقصه يسبب مرض السكري </a:t>
            </a:r>
            <a:r>
              <a:rPr lang="en-US" dirty="0"/>
              <a:t>Diabetes </a:t>
            </a:r>
            <a:r>
              <a:rPr lang="ar-IQ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3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تصنيف البروتينات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of proteins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lvl="0" indent="0" algn="r" rtl="1">
              <a:buNone/>
            </a:pP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ar-IQ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بروتينات بسيطة 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Proteins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IQ" sz="2800" dirty="0"/>
              <a:t>وهي  البروتينات المكونة من وحدات الاحماض الامينية فقط وعند تحللها الحامضي ينتج مزيج من الاحماض الامينية. من اللامثلة عليها ماياتي</a:t>
            </a:r>
            <a:r>
              <a:rPr lang="ar-IQ" sz="2800" dirty="0" smtClean="0"/>
              <a:t>:</a:t>
            </a:r>
          </a:p>
          <a:p>
            <a:pPr marL="514350" lvl="0" indent="-514350" algn="r" rtl="1">
              <a:buFont typeface="+mj-lt"/>
              <a:buAutoNum type="alphaLcParenR"/>
            </a:pPr>
            <a:r>
              <a:rPr lang="ar-IQ" sz="2800" dirty="0"/>
              <a:t>الالبوميات   </a:t>
            </a:r>
            <a:r>
              <a:rPr lang="en-US" sz="2800" b="1" dirty="0"/>
              <a:t>Albumins</a:t>
            </a:r>
            <a:r>
              <a:rPr lang="ar-IQ" sz="2800" b="1" dirty="0"/>
              <a:t>: </a:t>
            </a:r>
            <a:r>
              <a:rPr lang="ar-IQ" sz="2800" dirty="0"/>
              <a:t>مثل البومين مصل الدم </a:t>
            </a:r>
            <a:r>
              <a:rPr lang="en-US" sz="2800" dirty="0"/>
              <a:t>Serum albumin</a:t>
            </a:r>
            <a:r>
              <a:rPr lang="ar-IQ" sz="2800" dirty="0"/>
              <a:t> وزلال البيض </a:t>
            </a:r>
            <a:r>
              <a:rPr lang="en-US" sz="2800" dirty="0"/>
              <a:t>Ovalbumin</a:t>
            </a:r>
            <a:r>
              <a:rPr lang="ar-IQ" sz="2800" dirty="0"/>
              <a:t>.</a:t>
            </a:r>
            <a:endParaRPr lang="en-US" sz="28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IQ" sz="2800" b="1" dirty="0"/>
              <a:t>الكلوبينات </a:t>
            </a:r>
            <a:r>
              <a:rPr lang="en-US" sz="2800" b="1" dirty="0"/>
              <a:t>Globulins</a:t>
            </a:r>
            <a:r>
              <a:rPr lang="ar-IQ" sz="2800" b="1" dirty="0"/>
              <a:t>:  </a:t>
            </a:r>
            <a:r>
              <a:rPr lang="ar-IQ" sz="2800" dirty="0"/>
              <a:t>مثل كلوبيلين مصل الدم.</a:t>
            </a:r>
            <a:endParaRPr lang="en-US" sz="2800" dirty="0"/>
          </a:p>
          <a:p>
            <a:pPr marL="514350" indent="-514350" algn="r" rtl="1">
              <a:buFont typeface="+mj-lt"/>
              <a:buAutoNum type="alphaLcParenR"/>
            </a:pPr>
            <a:r>
              <a:rPr lang="ar-IQ" sz="2800" b="1" dirty="0"/>
              <a:t>الكلوتينات </a:t>
            </a:r>
            <a:r>
              <a:rPr lang="en-US" sz="2800" b="1" dirty="0"/>
              <a:t>Glutelins</a:t>
            </a:r>
            <a:r>
              <a:rPr lang="ar-IQ" sz="2800" b="1" dirty="0"/>
              <a:t> : </a:t>
            </a:r>
            <a:r>
              <a:rPr lang="ar-IQ" sz="2800" dirty="0"/>
              <a:t>مثل بروتينات الحنطة والذرة </a:t>
            </a:r>
            <a:r>
              <a:rPr lang="ar-IQ" sz="2800" dirty="0" smtClean="0"/>
              <a:t>.</a:t>
            </a:r>
          </a:p>
          <a:p>
            <a:pPr marL="514350" indent="-514350" algn="r" rtl="1">
              <a:buFont typeface="+mj-lt"/>
              <a:buAutoNum type="alphaLcParenR"/>
            </a:pPr>
            <a:r>
              <a:rPr lang="ar-IQ" sz="2800" b="1" dirty="0"/>
              <a:t>سكليروبروتينات  </a:t>
            </a:r>
            <a:r>
              <a:rPr lang="en-US" sz="2800" b="1" dirty="0" err="1" smtClean="0"/>
              <a:t>Skeleroproteins</a:t>
            </a:r>
            <a:r>
              <a:rPr lang="ar-IQ" sz="2800" b="1" dirty="0"/>
              <a:t>: </a:t>
            </a:r>
            <a:r>
              <a:rPr lang="ar-IQ" sz="2800" dirty="0"/>
              <a:t>وتشمل الكولاجين </a:t>
            </a:r>
            <a:r>
              <a:rPr lang="en-US" sz="2800" dirty="0"/>
              <a:t>Collagen</a:t>
            </a:r>
            <a:r>
              <a:rPr lang="ar-IQ" sz="2800" dirty="0"/>
              <a:t> الذي يدخل في تركيب الانسجه الرابطة والكرياتين </a:t>
            </a:r>
            <a:r>
              <a:rPr lang="en-US" sz="2800" dirty="0"/>
              <a:t>Keratin</a:t>
            </a:r>
            <a:r>
              <a:rPr lang="ar-IQ" sz="2800" dirty="0"/>
              <a:t> الذي يدخل في تركيب الاضافر والشعر والجلد والايلاستين </a:t>
            </a:r>
            <a:r>
              <a:rPr lang="en-US" sz="2800" dirty="0"/>
              <a:t>Elastin</a:t>
            </a:r>
            <a:r>
              <a:rPr lang="ar-IQ" sz="2800" dirty="0"/>
              <a:t> الذي يدخل في تركيب جدران الاوعية الدموية</a:t>
            </a:r>
            <a:r>
              <a:rPr lang="ar-IQ" sz="2800" dirty="0" smtClean="0"/>
              <a:t>.</a:t>
            </a:r>
          </a:p>
          <a:p>
            <a:pPr marL="514350" indent="-514350" algn="r" rtl="1">
              <a:buFont typeface="+mj-lt"/>
              <a:buAutoNum type="alphaLcParenR"/>
            </a:pPr>
            <a:r>
              <a:rPr lang="ar-IQ" sz="2800" b="1" dirty="0"/>
              <a:t>الهستون </a:t>
            </a:r>
            <a:r>
              <a:rPr lang="en-US" sz="2800" b="1" dirty="0"/>
              <a:t>Histone</a:t>
            </a:r>
            <a:r>
              <a:rPr lang="ar-IQ" sz="2800" b="1" dirty="0"/>
              <a:t> : </a:t>
            </a:r>
            <a:r>
              <a:rPr lang="ar-IQ" sz="2800" dirty="0"/>
              <a:t>وهو بروتين قاعدي ويكون ملازماً للاحماض الامينية.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r" rtl="1"/>
            <a: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IQ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ar-IQ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البروتينات المقترنه </a:t>
            </a:r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Conjugated Proteins</a:t>
            </a:r>
            <a:endParaRPr lang="en-US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وهي بروتينات تحتوي على مجموعة غير بروتينية </a:t>
            </a:r>
            <a:r>
              <a:rPr lang="ar-IQ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</a:t>
            </a:r>
            <a:r>
              <a:rPr lang="ar-IQ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عضوية او غير عضوية) مرتبطة بالبروتين نفسه, وعند التحلل الكامل للبروتين المقترن فانة يعطي مزيج من الاحماض الامينية والمجموعة المترابطة</a:t>
            </a:r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 algn="r" rtl="1">
              <a:buNone/>
            </a:pPr>
            <a:endParaRPr lang="ar-IQ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 rtl="1">
              <a:buNone/>
            </a:pPr>
            <a:r>
              <a:rPr lang="ar-IQ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تصنيف البروتينات حسب الصفات الطبيعية</a:t>
            </a:r>
            <a:endParaRPr lang="ar-IQ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  <a:r>
              <a:rPr lang="ar-IQ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. </a:t>
            </a:r>
            <a:r>
              <a:rPr lang="ar-SA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بروتينات </a:t>
            </a:r>
            <a:r>
              <a:rPr lang="ar-SA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ذات شكل كروي </a:t>
            </a:r>
            <a:r>
              <a:rPr lang="ar-IQ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Globular Proteins</a:t>
            </a:r>
            <a:r>
              <a:rPr lang="ar-IQ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</a:t>
            </a:r>
          </a:p>
          <a:p>
            <a:pPr lvl="0" algn="r" rtl="1"/>
            <a:r>
              <a:rPr lang="ar-SA" sz="2800" dirty="0"/>
              <a:t>تلتف السلسلة أو السلاسل الببتيدية لهذه البروتينات على بعضها بقوة لتكون جزيء ذو شكل كروي أو بيضاوي </a:t>
            </a:r>
            <a:endParaRPr lang="en-US" sz="2800" dirty="0"/>
          </a:p>
          <a:p>
            <a:pPr lvl="0" algn="r" rtl="1"/>
            <a:r>
              <a:rPr lang="ar-SA" sz="2800" dirty="0"/>
              <a:t>ولها أهمية وظيفية في نقل العناصر اللازمة لحياة الخلية مثل (الإنزيمات- الهيموكلوبين-الالبيومين في الدم)</a:t>
            </a:r>
            <a:endParaRPr lang="en-US" sz="2800" dirty="0"/>
          </a:p>
          <a:p>
            <a:pPr algn="r" rtl="1"/>
            <a:r>
              <a:rPr lang="ar-SA" sz="2800" dirty="0"/>
              <a:t>تذوب البروتينات الكروية بسهولة في الماء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4797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/>
          <a:lstStyle/>
          <a:p>
            <a:pPr marL="0" indent="0" algn="r" rtl="1">
              <a:buNone/>
            </a:pP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IQ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ar-SA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بروتينات </a:t>
            </a:r>
            <a:r>
              <a:rPr lang="ar-SA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خيطية أوليفية 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Fibrous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Proteins</a:t>
            </a:r>
            <a:endParaRPr lang="ar-IQ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SA" dirty="0"/>
              <a:t>لها وظائف تركيبية مثل: </a:t>
            </a:r>
            <a:endParaRPr lang="ar-IQ" dirty="0" smtClean="0"/>
          </a:p>
          <a:p>
            <a:pPr marL="0" indent="0" algn="r" rtl="1">
              <a:buNone/>
            </a:pPr>
            <a:r>
              <a:rPr lang="en-US" dirty="0" smtClean="0"/>
              <a:t>1</a:t>
            </a:r>
            <a:r>
              <a:rPr lang="ar-IQ" dirty="0" smtClean="0"/>
              <a:t>. </a:t>
            </a:r>
            <a:r>
              <a:rPr lang="ar-SA" dirty="0" smtClean="0"/>
              <a:t>الكولاجين </a:t>
            </a:r>
            <a:r>
              <a:rPr lang="ar-SA" dirty="0"/>
              <a:t>الموجود في الأنسجة </a:t>
            </a:r>
            <a:r>
              <a:rPr lang="ar-SA" dirty="0" smtClean="0"/>
              <a:t>الضامة</a:t>
            </a:r>
            <a:endParaRPr lang="ar-IQ" dirty="0" smtClean="0"/>
          </a:p>
          <a:p>
            <a:pPr marL="0" indent="0" algn="r" rtl="1">
              <a:buNone/>
            </a:pPr>
            <a:r>
              <a:rPr lang="en-US" dirty="0"/>
              <a:t>2</a:t>
            </a:r>
            <a:r>
              <a:rPr lang="ar-IQ" dirty="0"/>
              <a:t>.</a:t>
            </a:r>
            <a:r>
              <a:rPr lang="ar-IQ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dirty="0"/>
              <a:t>الكيراتين الموجود في الشعر والريش </a:t>
            </a:r>
            <a:r>
              <a:rPr lang="ar-SA" dirty="0" smtClean="0"/>
              <a:t>والأظافر</a:t>
            </a:r>
            <a:endParaRPr lang="ar-IQ" dirty="0" smtClean="0"/>
          </a:p>
          <a:p>
            <a:pPr algn="r" rtl="1">
              <a:buFont typeface="Wingdings" pitchFamily="2" charset="2"/>
              <a:buChar char="ü"/>
            </a:pPr>
            <a:r>
              <a:rPr lang="ar-SA" dirty="0"/>
              <a:t>تعتبر البروتينات الليفية عديمة الذوبان في الماء</a:t>
            </a:r>
            <a:endParaRPr lang="en-US" dirty="0"/>
          </a:p>
          <a:p>
            <a:pPr marL="0" indent="0" algn="r" rtl="1">
              <a:buNone/>
            </a:pP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541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الاحماض الامينية 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Amino acids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pPr marL="0" lvl="0" indent="0" algn="r" rtl="1">
              <a:buNone/>
            </a:pPr>
            <a:r>
              <a:rPr lang="ar-SA" b="1" dirty="0"/>
              <a:t>الأحماض الأمينية</a:t>
            </a:r>
            <a:r>
              <a:rPr lang="ar-SA" dirty="0"/>
              <a:t> هي الوحدات الصغيرة المتكررة المرتبطة  مع بعضها البعض لتكون مركبات معقدة ذات أوزان جزيئية عالية هي البروتينات، ومركبات أبسط منها، مكونة من عدد أقل من الأحماض الأمينية هي الببتيدات</a:t>
            </a:r>
            <a:r>
              <a:rPr lang="ar-SA" dirty="0" smtClean="0"/>
              <a:t>.</a:t>
            </a:r>
            <a:endParaRPr lang="ar-IQ" dirty="0" smtClean="0"/>
          </a:p>
          <a:p>
            <a:pPr lvl="0" algn="r" rtl="1">
              <a:buFont typeface="Wingdings" pitchFamily="2" charset="2"/>
              <a:buChar char="ü"/>
            </a:pPr>
            <a:r>
              <a:rPr lang="ar-IQ" dirty="0"/>
              <a:t>الأحماض الأمينية مركبات عضوية تحتوي في الجزئ الواحد منها على مجموعتين وظيفيتين فعالتين، هما مجموعه الامين القاعدية ( </a:t>
            </a:r>
            <a:r>
              <a:rPr lang="en-US" dirty="0"/>
              <a:t>-NH</a:t>
            </a:r>
            <a:r>
              <a:rPr lang="en-US" baseline="-25000" dirty="0"/>
              <a:t>2</a:t>
            </a:r>
            <a:r>
              <a:rPr lang="ar-IQ" dirty="0"/>
              <a:t> ) ومجموعة الكاربوكسيل الحامضية ( </a:t>
            </a:r>
            <a:r>
              <a:rPr lang="en-US" dirty="0"/>
              <a:t>-COOH</a:t>
            </a:r>
            <a:r>
              <a:rPr lang="ar-IQ" dirty="0"/>
              <a:t> ).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4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35292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26012"/>
            <a:ext cx="8352927" cy="1855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24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264696"/>
          </a:xfrm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IQ" dirty="0"/>
              <a:t>يرمز للحامض الاميني بثلاث احرف رمزيه و التي تفيد في تعين مكونات و تسلسل الاحماض الامينيه الموجوده في سلاسل متعدد </a:t>
            </a:r>
            <a:r>
              <a:rPr lang="ar-IQ" dirty="0" smtClean="0"/>
              <a:t>الببتيد.</a:t>
            </a:r>
          </a:p>
          <a:p>
            <a:pPr lvl="0" algn="r" rtl="1">
              <a:buFont typeface="Wingdings" pitchFamily="2" charset="2"/>
              <a:buChar char="Ø"/>
            </a:pPr>
            <a:r>
              <a:rPr lang="ar-IQ" dirty="0" smtClean="0"/>
              <a:t>ابسط </a:t>
            </a:r>
            <a:r>
              <a:rPr lang="ar-IQ" dirty="0"/>
              <a:t>انواع الاحماض الامينيه هو الكلايسين </a:t>
            </a:r>
            <a:r>
              <a:rPr lang="en-US" dirty="0"/>
              <a:t>Glycine </a:t>
            </a:r>
            <a:r>
              <a:rPr lang="ar-IQ" dirty="0" smtClean="0"/>
              <a:t>.</a:t>
            </a:r>
          </a:p>
          <a:p>
            <a:pPr marL="0" lv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36912"/>
            <a:ext cx="867645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4" y="472514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/>
              <a:t>الكلايسين</a:t>
            </a:r>
            <a:r>
              <a:rPr lang="ar-SA" sz="2400" dirty="0"/>
              <a:t> </a:t>
            </a:r>
            <a:r>
              <a:rPr lang="en-US" sz="2400" dirty="0"/>
              <a:t>Glycine</a:t>
            </a:r>
            <a:r>
              <a:rPr lang="ar-EG" sz="2400" dirty="0"/>
              <a:t>، أبسط انواع الاحماض الأمينية لدى الكائنات الحية. أما بقية الأحماض الألفا-أمينية فلها نفس البنية مع اختلاف في السلسلة الجانبية </a:t>
            </a:r>
            <a:r>
              <a:rPr lang="en-US" sz="2400" i="1" dirty="0"/>
              <a:t>R</a:t>
            </a:r>
            <a:r>
              <a:rPr lang="ar-EG" sz="2400" dirty="0"/>
              <a:t>، فعوضا عن ذرة الهيدروجين المرتبطة بالكربون ألفا في</a:t>
            </a:r>
            <a:r>
              <a:rPr lang="ar-SA" sz="2400" dirty="0"/>
              <a:t> الكلايسين</a:t>
            </a:r>
            <a:r>
              <a:rPr lang="ar-EG" sz="2400" dirty="0"/>
              <a:t>، تتخذ أنواع مختلفة، على سبيل المثال، جذر المثيل </a:t>
            </a:r>
            <a:r>
              <a:rPr lang="en-US" sz="2400" dirty="0"/>
              <a:t>Methyl</a:t>
            </a:r>
            <a:r>
              <a:rPr lang="ar-EG" sz="2400" dirty="0"/>
              <a:t> في حالة الألنين </a:t>
            </a:r>
            <a:r>
              <a:rPr lang="en-US" sz="2400" dirty="0"/>
              <a:t>Alanine</a:t>
            </a:r>
            <a:r>
              <a:rPr lang="ar-IQ" sz="2400" dirty="0"/>
              <a:t>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52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مميزات الاحماض الامينية 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2800" dirty="0" smtClean="0"/>
              <a:t>1</a:t>
            </a:r>
            <a:r>
              <a:rPr lang="ar-IQ" sz="2800" dirty="0" smtClean="0"/>
              <a:t>. </a:t>
            </a:r>
            <a:r>
              <a:rPr lang="ar-EG" sz="2800" dirty="0" smtClean="0"/>
              <a:t>الأحماض </a:t>
            </a:r>
            <a:r>
              <a:rPr lang="ar-EG" sz="2800" dirty="0"/>
              <a:t>الأمينية الموجودة في الطبيعة و الأحماض الأمينية المصنعة هي أكثر من</a:t>
            </a:r>
            <a:r>
              <a:rPr lang="en-US" sz="2800" dirty="0"/>
              <a:t> 300 </a:t>
            </a:r>
            <a:r>
              <a:rPr lang="ar-EG" sz="2800" dirty="0"/>
              <a:t>حامض أميني</a:t>
            </a:r>
            <a:r>
              <a:rPr lang="en-US" sz="2800" dirty="0"/>
              <a:t>. </a:t>
            </a:r>
            <a:r>
              <a:rPr lang="ar-EG" sz="2800" dirty="0"/>
              <a:t>لكن اللبنة الأولية لبناء جميع البروتينات بغض النظر عن أصل أنواعها هي مجموعة متكونة من</a:t>
            </a:r>
            <a:r>
              <a:rPr lang="en-US" sz="2800" dirty="0"/>
              <a:t> 20 </a:t>
            </a:r>
            <a:r>
              <a:rPr lang="ar-EG" sz="2800" dirty="0"/>
              <a:t>حامض أميني وتسمى بالأحماض الأمينية البروتينية لأنها هي فقط تدخل في تركيب البروتين</a:t>
            </a:r>
            <a:r>
              <a:rPr lang="en-US" sz="2800" dirty="0"/>
              <a:t>. </a:t>
            </a:r>
            <a:endParaRPr lang="ar-IQ" sz="2800" dirty="0" smtClean="0"/>
          </a:p>
          <a:p>
            <a:pPr marL="0" indent="0" algn="r" rtl="1">
              <a:buNone/>
            </a:pPr>
            <a:r>
              <a:rPr lang="en-US" sz="2800" dirty="0" smtClean="0"/>
              <a:t>2</a:t>
            </a:r>
            <a:r>
              <a:rPr lang="ar-IQ" sz="2800" dirty="0" smtClean="0"/>
              <a:t>. </a:t>
            </a:r>
            <a:r>
              <a:rPr lang="ar-EG" sz="2800" dirty="0"/>
              <a:t>جميعها تحتوي على مجموعتين وظيفتين على الأقل (الأمين </a:t>
            </a:r>
            <a:r>
              <a:rPr lang="en-US" sz="2800" dirty="0"/>
              <a:t>NH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ar-EG" sz="2800" dirty="0"/>
              <a:t> -) و (الكربوكسيل </a:t>
            </a:r>
            <a:r>
              <a:rPr lang="en-US" sz="2800" dirty="0"/>
              <a:t>COOH </a:t>
            </a:r>
            <a:r>
              <a:rPr lang="ar-EG" sz="2800" dirty="0"/>
              <a:t> -) بالاضافة </a:t>
            </a:r>
            <a:r>
              <a:rPr lang="ar-EG" sz="2800" dirty="0" smtClean="0"/>
              <a:t>الى</a:t>
            </a:r>
            <a:r>
              <a:rPr lang="ar-IQ" sz="2800" dirty="0" smtClean="0"/>
              <a:t> </a:t>
            </a:r>
            <a:r>
              <a:rPr lang="ar-EG" sz="2800" dirty="0" smtClean="0"/>
              <a:t>سلسلة </a:t>
            </a:r>
            <a:r>
              <a:rPr lang="ar-EG" sz="2800" dirty="0"/>
              <a:t>الكربون </a:t>
            </a:r>
            <a:r>
              <a:rPr lang="en-US" sz="2800" dirty="0"/>
              <a:t>R</a:t>
            </a:r>
            <a:r>
              <a:rPr lang="ar-EG" sz="2800" dirty="0" smtClean="0"/>
              <a:t>.</a:t>
            </a:r>
            <a:endParaRPr lang="ar-IQ" sz="2800" dirty="0" smtClean="0"/>
          </a:p>
          <a:p>
            <a:pPr marL="0" indent="0" algn="r" rtl="1">
              <a:buNone/>
            </a:pPr>
            <a:r>
              <a:rPr lang="en-US" sz="2800" dirty="0" smtClean="0"/>
              <a:t>3</a:t>
            </a:r>
            <a:r>
              <a:rPr lang="ar-IQ" sz="2800" dirty="0" smtClean="0"/>
              <a:t>. </a:t>
            </a:r>
            <a:r>
              <a:rPr lang="ar-EG" sz="2800" dirty="0"/>
              <a:t>ترتبط مجموعة الأمين بذرة الكربون ألفا</a:t>
            </a:r>
            <a:r>
              <a:rPr lang="ar-EG" sz="2800" dirty="0" smtClean="0"/>
              <a:t>.</a:t>
            </a:r>
            <a:endParaRPr lang="ar-IQ" sz="2800" dirty="0" smtClean="0"/>
          </a:p>
          <a:p>
            <a:pPr marL="0" indent="0" algn="r" rtl="1">
              <a:buNone/>
            </a:pPr>
            <a:r>
              <a:rPr lang="en-US" sz="2800" dirty="0" smtClean="0"/>
              <a:t>4</a:t>
            </a:r>
            <a:r>
              <a:rPr lang="ar-IQ" sz="2800" dirty="0" smtClean="0"/>
              <a:t>. </a:t>
            </a:r>
            <a:r>
              <a:rPr lang="ar-EG" sz="2800" dirty="0"/>
              <a:t>جميعهم من النوع </a:t>
            </a:r>
            <a:r>
              <a:rPr lang="en-US" sz="2800" dirty="0"/>
              <a:t>L-amino </a:t>
            </a:r>
            <a:r>
              <a:rPr lang="en-US" sz="2800" dirty="0" smtClean="0"/>
              <a:t>acid</a:t>
            </a:r>
            <a:endParaRPr lang="ar-IQ" sz="2800" dirty="0" smtClean="0"/>
          </a:p>
          <a:p>
            <a:pPr marL="0" indent="0" algn="r" rtl="1">
              <a:buNone/>
            </a:pPr>
            <a:r>
              <a:rPr lang="en-US" sz="2800" dirty="0" smtClean="0"/>
              <a:t>5</a:t>
            </a:r>
            <a:r>
              <a:rPr lang="ar-IQ" sz="2800" dirty="0" smtClean="0"/>
              <a:t>. </a:t>
            </a:r>
            <a:r>
              <a:rPr lang="ar-EG" sz="2800" dirty="0"/>
              <a:t>تختلف الأحماض الأمينية في خواصها الكيميائية والفيزياوية بما ينعكس على البروتينات.</a:t>
            </a:r>
            <a:endParaRPr lang="en-US" sz="2800" dirty="0"/>
          </a:p>
          <a:p>
            <a:pPr marL="0" indent="0" algn="r" rtl="1">
              <a:buNone/>
            </a:pPr>
            <a:endParaRPr lang="ar-IQ" sz="2800" dirty="0" smtClean="0"/>
          </a:p>
          <a:p>
            <a:pPr marL="0" indent="0" algn="r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997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999</Words>
  <Application>Microsoft Office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البروتينات – التركيب والوضيفة     Proteins- Structure and function </vt:lpstr>
      <vt:lpstr>وظائف البروتينات Functional of proteins </vt:lpstr>
      <vt:lpstr>تصنيف البروتينات Classification of proteins</vt:lpstr>
      <vt:lpstr>2. البروتينات المقترنه Conjugated Proteins</vt:lpstr>
      <vt:lpstr>PowerPoint Presentation</vt:lpstr>
      <vt:lpstr>الاحماض الامينية  Amino acids</vt:lpstr>
      <vt:lpstr>PowerPoint Presentation</vt:lpstr>
      <vt:lpstr>PowerPoint Presentation</vt:lpstr>
      <vt:lpstr>مميزات الاحماض الامينية </vt:lpstr>
      <vt:lpstr>الاحماض الامينيه الشائعة في البروتينات </vt:lpstr>
      <vt:lpstr>تكوين البروتين </vt:lpstr>
      <vt:lpstr>PowerPoint Presentation</vt:lpstr>
      <vt:lpstr>تركيب البروتينات Structures of proteins</vt:lpstr>
      <vt:lpstr>PowerPoint Presentation</vt:lpstr>
      <vt:lpstr>PowerPoint Presentation</vt:lpstr>
      <vt:lpstr>PowerPoint Presentation</vt:lpstr>
      <vt:lpstr>  تخريب ( افساد) البروتين </vt:lpstr>
      <vt:lpstr>PowerPoint Presentation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البروتينات – التركيب والوضيفة     Proteins- Structure and function </dc:title>
  <dc:creator>InteL</dc:creator>
  <cp:lastModifiedBy>InteL</cp:lastModifiedBy>
  <cp:revision>45</cp:revision>
  <dcterms:created xsi:type="dcterms:W3CDTF">2016-11-25T15:44:00Z</dcterms:created>
  <dcterms:modified xsi:type="dcterms:W3CDTF">2018-12-26T07:29:30Z</dcterms:modified>
</cp:coreProperties>
</file>